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1165" r:id="rId3"/>
    <p:sldId id="1201" r:id="rId4"/>
    <p:sldId id="1178" r:id="rId5"/>
    <p:sldId id="1197" r:id="rId6"/>
    <p:sldId id="1188" r:id="rId7"/>
    <p:sldId id="1177" r:id="rId8"/>
    <p:sldId id="1204" r:id="rId9"/>
    <p:sldId id="1203" r:id="rId10"/>
    <p:sldId id="1190" r:id="rId11"/>
    <p:sldId id="1189" r:id="rId12"/>
    <p:sldId id="1192" r:id="rId13"/>
    <p:sldId id="1171" r:id="rId14"/>
  </p:sldIdLst>
  <p:sldSz cx="9144000" cy="6858000" type="screen4x3"/>
  <p:notesSz cx="6858000" cy="99472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520"/>
    <a:srgbClr val="704AFC"/>
    <a:srgbClr val="D2C6FE"/>
    <a:srgbClr val="9F8CF0"/>
    <a:srgbClr val="CC3399"/>
    <a:srgbClr val="CDE9EF"/>
    <a:srgbClr val="9D83FD"/>
    <a:srgbClr val="4F2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5" autoAdjust="0"/>
    <p:restoredTop sz="94660"/>
  </p:normalViewPr>
  <p:slideViewPr>
    <p:cSldViewPr>
      <p:cViewPr varScale="1">
        <p:scale>
          <a:sx n="103" d="100"/>
          <a:sy n="103" d="100"/>
        </p:scale>
        <p:origin x="2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1404A1-AA83-43B8-ADBF-8AD1178CB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2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5CE934-5A3D-4A52-9A05-9B669F944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92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DEBA-3DA4-442B-B2F9-F17C842AE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4E19-23F8-483A-A278-742B8A4A84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2ED3-2DBC-4D7B-8B91-BB5549677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D10208F-77BB-467A-8DA7-3429D3A10FD5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7125C05C-085E-472B-84D8-102B3290F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8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E5EAF83-D7DE-4B86-B370-E0D8FDC29A78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4FD5C4F-FC8A-45D4-A958-5A8FECF37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65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68C18AC-0CC9-41AA-82C9-C8A91B1AB23C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3658DEC3-579F-4953-A15C-FC412C34C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C3E4BAD-8058-4D31-BF40-5382C7D0ECCA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8E16019-12D2-4F7C-A608-EFC9B94DE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9ED5D9-4F97-4B1E-A46E-3356C3ED4625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FF2C3E7-8A53-4326-8F76-7C6B7AF9A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7976500-1538-43C4-A894-217B1DF45391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D96DC57-CC07-4323-97B6-151F1AA79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05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30C55EE-E20D-4127-84D0-AB221D4F4A8E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0399449-4030-4C98-957E-3C0BB40B63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34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07C8384-DB10-41CA-97CC-D69C7484B8AA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E83E37D-E9BA-449B-A042-2953AD015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20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94759"/>
            <a:ext cx="927745" cy="90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75953AA-0B9D-4B30-A959-9B723FB7CAD0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45162F7-4577-4699-A7B9-F2AA825C8B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93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B1B7698-40C4-4632-9574-4B40618AA279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2EB628B-C397-4658-B1A2-173BE0EFD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7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2AC886E-2BC6-419C-811B-4A0FEDCAEA7D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458BEA0-4452-449A-9E2C-BA46E5587B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9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2381-6A85-4586-85FE-D3F327A17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39A4-D9BA-4C61-AFED-893E0FD61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F374-F9DC-445C-863F-CB7744FB65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2C7A-ABE3-4F6D-BC24-E4FA306ABE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01EB2-E12A-4B33-AFC5-0E15244E9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3695B-CFA9-4990-94DD-F5A15C72C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61942-D026-4C18-9842-1165487C8C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4AFC"/>
            </a:gs>
            <a:gs pos="16000">
              <a:srgbClr val="D2C6FE"/>
            </a:gs>
            <a:gs pos="69000">
              <a:srgbClr val="C4D6EB"/>
            </a:gs>
            <a:gs pos="85001">
              <a:srgbClr val="FFEBFA"/>
            </a:gs>
            <a:gs pos="100000">
              <a:srgbClr val="D2C6FE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90FAF62A-256A-47B7-A3A8-9D7D7C9B8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225C14D-1EEB-4332-B646-583C767DA05C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30FAE93-4052-4C6D-8B61-7A039B319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5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32179" t="45129" r="32181" b="15045"/>
          <a:stretch>
            <a:fillRect/>
          </a:stretch>
        </p:blipFill>
        <p:spPr>
          <a:xfrm>
            <a:off x="2807804" y="476672"/>
            <a:ext cx="3244528" cy="2901683"/>
          </a:xfrm>
        </p:spPr>
      </p:pic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1477740" y="3573016"/>
            <a:ext cx="59046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</a:rPr>
              <a:t>Meet the Teacher </a:t>
            </a:r>
          </a:p>
          <a:p>
            <a:pPr algn="ctr"/>
            <a:r>
              <a:rPr lang="en-GB" sz="2000" b="1" dirty="0" smtClean="0">
                <a:latin typeface="Calibri" panose="020F0502020204030204" pitchFamily="34" charset="0"/>
              </a:rPr>
              <a:t>September 2017</a:t>
            </a:r>
          </a:p>
          <a:p>
            <a:pPr algn="ctr"/>
            <a:endParaRPr lang="en-GB" sz="3600" b="1" dirty="0">
              <a:latin typeface="Calibri" panose="020F0502020204030204" pitchFamily="34" charset="0"/>
            </a:endParaRPr>
          </a:p>
          <a:p>
            <a:pPr algn="ctr"/>
            <a:r>
              <a:rPr lang="en-GB" sz="3600" b="1" dirty="0" smtClean="0">
                <a:latin typeface="Calibri" panose="020F0502020204030204" pitchFamily="34" charset="0"/>
              </a:rPr>
              <a:t>Year  1</a:t>
            </a:r>
            <a:endParaRPr lang="en-GB" sz="3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Homework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Reading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Use of Learning Logs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Attendance and Uniform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Please help us by ensuring that your child is on time for the start of the day. Lessons start at 9.00am.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Please collect from the playground to avoid congestion.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Requests for term-time absence should be </a:t>
            </a:r>
            <a:r>
              <a:rPr lang="en-GB" sz="2400" dirty="0">
                <a:latin typeface="Calibri" panose="020F0502020204030204" pitchFamily="34" charset="0"/>
              </a:rPr>
              <a:t>p</a:t>
            </a:r>
            <a:r>
              <a:rPr lang="en-GB" sz="2400" dirty="0" smtClean="0">
                <a:latin typeface="Calibri" panose="020F0502020204030204" pitchFamily="34" charset="0"/>
              </a:rPr>
              <a:t>ut in writing to the </a:t>
            </a:r>
            <a:r>
              <a:rPr lang="en-GB" sz="2400" dirty="0" err="1" smtClean="0">
                <a:latin typeface="Calibri" panose="020F0502020204030204" pitchFamily="34" charset="0"/>
              </a:rPr>
              <a:t>Headteacher</a:t>
            </a:r>
            <a:r>
              <a:rPr lang="en-GB" sz="2400" dirty="0" smtClean="0">
                <a:latin typeface="Calibri" panose="020F0502020204030204" pitchFamily="34" charset="0"/>
              </a:rPr>
              <a:t>, using the form available from the Office or website. They are only authorised in ‘exceptional circumstances’.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Please also help us with school uniform and name everything.</a:t>
            </a:r>
          </a:p>
        </p:txBody>
      </p:sp>
    </p:spTree>
    <p:extLst>
      <p:ext uri="{BB962C8B-B14F-4D97-AF65-F5344CB8AC3E}">
        <p14:creationId xmlns:p14="http://schemas.microsoft.com/office/powerpoint/2010/main" val="1681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4932040" y="1124744"/>
            <a:ext cx="3694112" cy="14398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b="1" i="1" dirty="0" smtClean="0">
                <a:latin typeface="Calibri" pitchFamily="34" charset="0"/>
              </a:rPr>
              <a:t>Any questions?</a:t>
            </a:r>
          </a:p>
          <a:p>
            <a:pPr marL="0" indent="0" algn="ctr">
              <a:buFontTx/>
              <a:buNone/>
            </a:pPr>
            <a:r>
              <a:rPr lang="en-GB" b="1" i="1" dirty="0" smtClean="0">
                <a:latin typeface="Calibri" pitchFamily="34" charset="0"/>
              </a:rPr>
              <a:t>Feedback form</a:t>
            </a:r>
          </a:p>
          <a:p>
            <a:pPr marL="0" indent="0" algn="ctr">
              <a:buFontTx/>
              <a:buNone/>
            </a:pPr>
            <a:endParaRPr lang="en-GB" b="1" i="1" dirty="0">
              <a:latin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en-GB" b="1" i="1" dirty="0" smtClean="0">
                <a:latin typeface="Calibri" pitchFamily="34" charset="0"/>
              </a:rPr>
              <a:t>We look forward to an exciting year.</a:t>
            </a:r>
          </a:p>
          <a:p>
            <a:pPr marL="0" indent="0" algn="ctr">
              <a:buFontTx/>
              <a:buNone/>
            </a:pPr>
            <a:endParaRPr lang="en-GB" b="1" i="1" dirty="0" smtClean="0">
              <a:latin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en-GB" b="1" i="1" dirty="0" smtClean="0">
                <a:latin typeface="Calibri" pitchFamily="34" charset="0"/>
              </a:rPr>
              <a:t>Thank you for coming.</a:t>
            </a:r>
          </a:p>
        </p:txBody>
      </p:sp>
      <p:pic>
        <p:nvPicPr>
          <p:cNvPr id="327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333375"/>
            <a:ext cx="41021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280"/>
            <a:ext cx="2016224" cy="114300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2016-2017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1728191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15 classes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Children achieved well.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‘Good’ Ofsted inspection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92% of parents said that ‘my child is happy at school’</a:t>
            </a:r>
          </a:p>
          <a:p>
            <a:pPr marL="0" indent="0">
              <a:buNone/>
            </a:pPr>
            <a:endParaRPr lang="en-GB" sz="2400" b="1" dirty="0" smtClean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       2017-2018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3383968"/>
            <a:ext cx="8229600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i="0" kern="0" dirty="0" smtClean="0"/>
              <a:t>17 classes, over 440 children and growing</a:t>
            </a:r>
          </a:p>
          <a:p>
            <a:r>
              <a:rPr lang="en-GB" sz="2400" i="0" kern="0" dirty="0" smtClean="0"/>
              <a:t>Focus on:</a:t>
            </a:r>
          </a:p>
          <a:p>
            <a:pPr marL="0" indent="0">
              <a:buNone/>
            </a:pPr>
            <a:r>
              <a:rPr lang="en-GB" sz="2400" i="0" kern="0" dirty="0"/>
              <a:t>	</a:t>
            </a:r>
            <a:r>
              <a:rPr lang="en-GB" sz="2400" i="0" kern="0" dirty="0" smtClean="0"/>
              <a:t>- ensuring that more </a:t>
            </a:r>
            <a:r>
              <a:rPr lang="en-GB" sz="2400" i="0" kern="0" dirty="0"/>
              <a:t>pupils across the school make </a:t>
            </a:r>
            <a:r>
              <a:rPr lang="en-GB" sz="2400" i="0" kern="0" dirty="0" smtClean="0"/>
              <a:t>	  more </a:t>
            </a:r>
            <a:r>
              <a:rPr lang="en-GB" sz="2400" i="0" kern="0" dirty="0"/>
              <a:t>than expected progress in reading, writing </a:t>
            </a:r>
            <a:r>
              <a:rPr lang="en-GB" sz="2400" i="0" kern="0" dirty="0" smtClean="0"/>
              <a:t>	  and mathematics</a:t>
            </a:r>
          </a:p>
          <a:p>
            <a:pPr marL="0" indent="0">
              <a:buNone/>
            </a:pPr>
            <a:r>
              <a:rPr lang="en-GB" sz="2400" i="0" kern="0" dirty="0"/>
              <a:t>	</a:t>
            </a:r>
            <a:r>
              <a:rPr lang="en-GB" sz="2400" i="0" kern="0" dirty="0" smtClean="0"/>
              <a:t>- continue to develop ‘mastery’ in Maths</a:t>
            </a:r>
          </a:p>
          <a:p>
            <a:pPr marL="0" indent="0">
              <a:buNone/>
            </a:pPr>
            <a:r>
              <a:rPr lang="en-GB" sz="2400" i="0" kern="0" dirty="0" smtClean="0"/>
              <a:t>	- provide opportunities across the curriculum for 	  children to succeed	</a:t>
            </a:r>
          </a:p>
          <a:p>
            <a:pPr marL="0" indent="0">
              <a:buNone/>
            </a:pPr>
            <a:endParaRPr lang="en-GB" sz="2400" i="0" kern="0" dirty="0" smtClean="0"/>
          </a:p>
          <a:p>
            <a:endParaRPr lang="en-GB" sz="2400" i="0" kern="0" dirty="0" smtClean="0"/>
          </a:p>
          <a:p>
            <a:pPr marL="0" indent="0">
              <a:buFontTx/>
              <a:buNone/>
            </a:pPr>
            <a:endParaRPr lang="en-GB" sz="2400" b="1" i="0" kern="0" dirty="0" smtClean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FontTx/>
              <a:buNone/>
            </a:pPr>
            <a:r>
              <a:rPr lang="en-GB" sz="2400" b="1" i="0" kern="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       </a:t>
            </a:r>
            <a:endParaRPr lang="en-GB" i="0" kern="0" dirty="0"/>
          </a:p>
        </p:txBody>
      </p:sp>
    </p:spTree>
    <p:extLst>
      <p:ext uri="{BB962C8B-B14F-4D97-AF65-F5344CB8AC3E}">
        <p14:creationId xmlns:p14="http://schemas.microsoft.com/office/powerpoint/2010/main" val="35382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ims and Values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445125"/>
            <a:ext cx="13589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9632" y="602128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+mj-lt"/>
                <a:ea typeface="+mj-ea"/>
                <a:cs typeface="+mj-cs"/>
              </a:rPr>
              <a:t>Each individual is valued for the unique contribution they make to our community.</a:t>
            </a:r>
            <a:endParaRPr lang="en-GB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5656" y="980728"/>
            <a:ext cx="5974271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4938" y="1465263"/>
            <a:ext cx="2657475" cy="13144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0" dirty="0">
                <a:solidFill>
                  <a:srgbClr val="FF0000"/>
                </a:solidFill>
              </a:rPr>
              <a:t>Be Gentle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do not hurt anyone</a:t>
            </a:r>
          </a:p>
        </p:txBody>
      </p:sp>
      <p:sp>
        <p:nvSpPr>
          <p:cNvPr id="7" name="Oval 6"/>
          <p:cNvSpPr/>
          <p:nvPr/>
        </p:nvSpPr>
        <p:spPr>
          <a:xfrm>
            <a:off x="6323013" y="1370013"/>
            <a:ext cx="2657475" cy="13144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i="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0" dirty="0">
                <a:solidFill>
                  <a:srgbClr val="FF0000"/>
                </a:solidFill>
              </a:rPr>
              <a:t>Be Kind and Helpful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do not hurt people’s feelings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i="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8975" y="1455738"/>
            <a:ext cx="2657475" cy="13144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0" dirty="0">
                <a:solidFill>
                  <a:srgbClr val="FF0000"/>
                </a:solidFill>
              </a:rPr>
              <a:t>Try Your Best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do not waste yours or other people’s time</a:t>
            </a:r>
          </a:p>
        </p:txBody>
      </p:sp>
      <p:sp>
        <p:nvSpPr>
          <p:cNvPr id="10" name="Oval 9"/>
          <p:cNvSpPr/>
          <p:nvPr/>
        </p:nvSpPr>
        <p:spPr>
          <a:xfrm>
            <a:off x="58738" y="3038475"/>
            <a:ext cx="2657475" cy="13144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0" dirty="0">
                <a:solidFill>
                  <a:srgbClr val="FF0000"/>
                </a:solidFill>
              </a:rPr>
              <a:t>Look After Property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do not damage things or drop litter</a:t>
            </a:r>
          </a:p>
        </p:txBody>
      </p:sp>
      <p:sp>
        <p:nvSpPr>
          <p:cNvPr id="11" name="Oval 10"/>
          <p:cNvSpPr/>
          <p:nvPr/>
        </p:nvSpPr>
        <p:spPr>
          <a:xfrm>
            <a:off x="6411913" y="2981325"/>
            <a:ext cx="2657475" cy="13144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0" dirty="0">
                <a:solidFill>
                  <a:srgbClr val="FF0000"/>
                </a:solidFill>
              </a:rPr>
              <a:t>Listen to Other People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do not interrupt</a:t>
            </a:r>
          </a:p>
        </p:txBody>
      </p:sp>
      <p:sp>
        <p:nvSpPr>
          <p:cNvPr id="12" name="Oval 11"/>
          <p:cNvSpPr/>
          <p:nvPr/>
        </p:nvSpPr>
        <p:spPr>
          <a:xfrm>
            <a:off x="134938" y="4629150"/>
            <a:ext cx="2657475" cy="13144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0" dirty="0">
                <a:solidFill>
                  <a:srgbClr val="FF0000"/>
                </a:solidFill>
              </a:rPr>
              <a:t>Be Honest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do not lie</a:t>
            </a:r>
          </a:p>
        </p:txBody>
      </p:sp>
      <p:sp>
        <p:nvSpPr>
          <p:cNvPr id="13" name="Oval 12"/>
          <p:cNvSpPr/>
          <p:nvPr/>
        </p:nvSpPr>
        <p:spPr>
          <a:xfrm>
            <a:off x="3263900" y="4629150"/>
            <a:ext cx="2657475" cy="13144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0" dirty="0">
                <a:solidFill>
                  <a:srgbClr val="FF0000"/>
                </a:solidFill>
              </a:rPr>
              <a:t>Move Safely In School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do not run indoors</a:t>
            </a:r>
          </a:p>
        </p:txBody>
      </p:sp>
      <p:sp>
        <p:nvSpPr>
          <p:cNvPr id="14" name="Oval 13"/>
          <p:cNvSpPr/>
          <p:nvPr/>
        </p:nvSpPr>
        <p:spPr>
          <a:xfrm>
            <a:off x="6392863" y="4562475"/>
            <a:ext cx="2657475" cy="13144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0" dirty="0">
                <a:solidFill>
                  <a:srgbClr val="FF0000"/>
                </a:solidFill>
              </a:rPr>
              <a:t>Do As You Are Asked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do not ignore instructions or answer back</a:t>
            </a:r>
          </a:p>
        </p:txBody>
      </p:sp>
      <p:sp>
        <p:nvSpPr>
          <p:cNvPr id="17" name="Oval 16"/>
          <p:cNvSpPr/>
          <p:nvPr/>
        </p:nvSpPr>
        <p:spPr>
          <a:xfrm>
            <a:off x="3259138" y="3052763"/>
            <a:ext cx="2657475" cy="1314450"/>
          </a:xfrm>
          <a:prstGeom prst="ellipse">
            <a:avLst/>
          </a:prstGeom>
          <a:solidFill>
            <a:srgbClr val="95B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>
                <a:solidFill>
                  <a:prstClr val="black"/>
                </a:solidFill>
              </a:rPr>
              <a:t>Use our 5Rs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0" dirty="0">
                <a:solidFill>
                  <a:srgbClr val="FF0000"/>
                </a:solidFill>
              </a:rPr>
              <a:t>RESPECT</a:t>
            </a:r>
            <a:endParaRPr lang="en-GB" sz="15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>
                <a:solidFill>
                  <a:prstClr val="black"/>
                </a:solidFill>
              </a:rPr>
              <a:t>treat others as you want to be treated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679700" y="2416175"/>
            <a:ext cx="908050" cy="866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10088" y="2800350"/>
            <a:ext cx="0" cy="23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1" idx="2"/>
          </p:cNvCxnSpPr>
          <p:nvPr/>
        </p:nvCxnSpPr>
        <p:spPr>
          <a:xfrm>
            <a:off x="5938838" y="3638550"/>
            <a:ext cx="473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2"/>
            <a:endCxn id="10" idx="6"/>
          </p:cNvCxnSpPr>
          <p:nvPr/>
        </p:nvCxnSpPr>
        <p:spPr>
          <a:xfrm flipH="1" flipV="1">
            <a:off x="2716213" y="3695700"/>
            <a:ext cx="542925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457450" y="3957638"/>
            <a:ext cx="736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38800" y="4129088"/>
            <a:ext cx="912813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7" idx="4"/>
          </p:cNvCxnSpPr>
          <p:nvPr/>
        </p:nvCxnSpPr>
        <p:spPr>
          <a:xfrm>
            <a:off x="4587875" y="4367213"/>
            <a:ext cx="1588" cy="20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89563" y="2324100"/>
            <a:ext cx="960437" cy="85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57375" y="933450"/>
            <a:ext cx="51530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b="1" i="0" dirty="0">
                <a:solidFill>
                  <a:srgbClr val="002060"/>
                </a:solidFill>
                <a:latin typeface="Bradley Hand ITC" panose="03070402050302030203" pitchFamily="66" charset="0"/>
              </a:rPr>
              <a:t>Our School Code</a:t>
            </a:r>
          </a:p>
        </p:txBody>
      </p:sp>
      <p:pic>
        <p:nvPicPr>
          <p:cNvPr id="31763" name="Picture 48"/>
          <p:cNvPicPr>
            <a:picLocks noChangeAspect="1"/>
          </p:cNvPicPr>
          <p:nvPr/>
        </p:nvPicPr>
        <p:blipFill>
          <a:blip r:embed="rId2"/>
          <a:srcRect l="9206"/>
          <a:stretch>
            <a:fillRect/>
          </a:stretch>
        </p:blipFill>
        <p:spPr bwMode="auto">
          <a:xfrm>
            <a:off x="8545513" y="912813"/>
            <a:ext cx="5984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49"/>
          <p:cNvPicPr>
            <a:picLocks noChangeAspect="1"/>
          </p:cNvPicPr>
          <p:nvPr/>
        </p:nvPicPr>
        <p:blipFill>
          <a:blip r:embed="rId2"/>
          <a:srcRect l="9206"/>
          <a:stretch>
            <a:fillRect/>
          </a:stretch>
        </p:blipFill>
        <p:spPr bwMode="auto">
          <a:xfrm>
            <a:off x="68263" y="917575"/>
            <a:ext cx="598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0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Meet the Team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Teachers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    Miss lee, Mrs Wallace, Mrs Hill and </a:t>
            </a:r>
            <a:r>
              <a:rPr lang="en-GB" dirty="0" err="1" smtClean="0">
                <a:latin typeface="Calibri" panose="020F0502020204030204" pitchFamily="34" charset="0"/>
              </a:rPr>
              <a:t>Mis</a:t>
            </a:r>
            <a:r>
              <a:rPr lang="en-GB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    Wilkinson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Teaching </a:t>
            </a:r>
            <a:r>
              <a:rPr lang="en-GB" dirty="0" smtClean="0">
                <a:latin typeface="Calibri" panose="020F0502020204030204" pitchFamily="34" charset="0"/>
              </a:rPr>
              <a:t>Assistants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    Mrs Mallon, Mrs Burgess, Mrs Murray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PPA is on a Wednesday afternoon. </a:t>
            </a:r>
          </a:p>
        </p:txBody>
      </p:sp>
    </p:spTree>
    <p:extLst>
      <p:ext uri="{BB962C8B-B14F-4D97-AF65-F5344CB8AC3E}">
        <p14:creationId xmlns:p14="http://schemas.microsoft.com/office/powerpoint/2010/main" val="21689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862" t="48279" r="24645" b="26491"/>
          <a:stretch/>
        </p:blipFill>
        <p:spPr>
          <a:xfrm>
            <a:off x="251520" y="98362"/>
            <a:ext cx="1296144" cy="14955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00" y="1770189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Our topic is The World around us. We shall be exploring Brampton and the United Kingdom.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The Curriculum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7862" t="48279" r="24645" b="26491"/>
          <a:stretch/>
        </p:blipFill>
        <p:spPr>
          <a:xfrm>
            <a:off x="403920" y="250762"/>
            <a:ext cx="1296144" cy="1495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 of Year Expectations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45" t="21315" r="21999" b="18227"/>
          <a:stretch/>
        </p:blipFill>
        <p:spPr>
          <a:xfrm>
            <a:off x="457200" y="1700808"/>
            <a:ext cx="3348372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494116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Available from the school website from Friday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208" t="21551" r="25583" b="10934"/>
          <a:stretch/>
        </p:blipFill>
        <p:spPr>
          <a:xfrm>
            <a:off x="5292080" y="1387225"/>
            <a:ext cx="2448272" cy="35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Communication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latin typeface="Calibri" panose="020F0502020204030204" pitchFamily="34" charset="0"/>
              </a:rPr>
              <a:t>How to contact us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Please let the office know if it will be someone else collecting your child at the end of the day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Emergency contact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At home: Please read with your child regularly and discuss the book as you read along. Children can borrow books from school or read their own books. </a:t>
            </a:r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Spellings.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Can you help in class or on trips?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How you can help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6258</TotalTime>
  <Words>387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Comic Sans MS</vt:lpstr>
      <vt:lpstr>Default Design</vt:lpstr>
      <vt:lpstr>Office Theme</vt:lpstr>
      <vt:lpstr>PowerPoint Presentation</vt:lpstr>
      <vt:lpstr>2016-2017</vt:lpstr>
      <vt:lpstr>Our Aims and Values</vt:lpstr>
      <vt:lpstr>PowerPoint Presentation</vt:lpstr>
      <vt:lpstr>Meet the Team </vt:lpstr>
      <vt:lpstr>The Curriculum </vt:lpstr>
      <vt:lpstr>End of Year Expectations</vt:lpstr>
      <vt:lpstr>Communication</vt:lpstr>
      <vt:lpstr>How you can help</vt:lpstr>
      <vt:lpstr>Homework</vt:lpstr>
      <vt:lpstr>Attendance and Uniform</vt:lpstr>
      <vt:lpstr>PowerPoint Presentation</vt:lpstr>
    </vt:vector>
  </TitlesOfParts>
  <Company>Bury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Cook</dc:creator>
  <cp:lastModifiedBy>Peter Allen</cp:lastModifiedBy>
  <cp:revision>609</cp:revision>
  <cp:lastPrinted>2016-05-25T08:09:43Z</cp:lastPrinted>
  <dcterms:created xsi:type="dcterms:W3CDTF">2005-04-24T15:47:38Z</dcterms:created>
  <dcterms:modified xsi:type="dcterms:W3CDTF">2017-09-29T07:39:39Z</dcterms:modified>
</cp:coreProperties>
</file>