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8" r:id="rId2"/>
    <p:sldId id="361" r:id="rId3"/>
    <p:sldId id="362" r:id="rId4"/>
    <p:sldId id="406" r:id="rId5"/>
    <p:sldId id="394" r:id="rId6"/>
    <p:sldId id="364" r:id="rId7"/>
    <p:sldId id="413" r:id="rId8"/>
    <p:sldId id="368" r:id="rId9"/>
    <p:sldId id="418" r:id="rId10"/>
    <p:sldId id="374" r:id="rId11"/>
    <p:sldId id="404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CDF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5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310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450" cy="49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defTabSz="94773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52" y="2"/>
            <a:ext cx="2945450" cy="49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853"/>
            <a:ext cx="2945450" cy="49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defTabSz="94773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52" y="9428853"/>
            <a:ext cx="2945450" cy="49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 smtClean="0"/>
            </a:lvl1pPr>
          </a:lstStyle>
          <a:p>
            <a:pPr>
              <a:defRPr/>
            </a:pPr>
            <a:fld id="{33CC603B-DDA2-43ED-8D51-8EE1D0D9A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6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450" cy="49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defTabSz="94773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52" y="2"/>
            <a:ext cx="2945450" cy="49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3" y="4714426"/>
            <a:ext cx="5437511" cy="446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853"/>
            <a:ext cx="2945450" cy="49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defTabSz="94773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52" y="9428853"/>
            <a:ext cx="2945450" cy="49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 smtClean="0"/>
            </a:lvl1pPr>
          </a:lstStyle>
          <a:p>
            <a:pPr>
              <a:defRPr/>
            </a:pPr>
            <a:fld id="{2993DBD4-048A-4215-9BCF-5C0A7F8AB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86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4C81-1E4D-47E9-99B1-105BDD080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263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6635080" cy="276490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5825" y="6381750"/>
            <a:ext cx="1450975" cy="3397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7A0FF5-F602-47B0-9958-CE965C749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46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FB1CD5-CBE9-4619-A0C2-C22266B3D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16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E5201E-D0F7-4D4D-9B8C-B67FE214D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683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6DB3E6-E903-4BC1-BD2A-96CB047C3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145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E37E2-37FE-4664-B9D8-42E84B3A7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107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F4F9A-3F10-4093-B95A-CB572BFB7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012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9A7A4-20CD-416D-84B9-45A8AB131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090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5E4B-98ED-437E-A992-FDD0ACA4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662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A6366-A0D0-40E7-8C1A-7A7D051D5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552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46C32-4DB4-44B8-8DBB-AD42A3AEE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378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929A-ABFA-41A3-A585-C44074E4E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92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14A6-350E-43B5-B5BD-9D8F68B1B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387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4CDF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844D963-5528-4CC8-944F-DB905D08B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radley Hand ITC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radley Hand IT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radley Hand IT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radley Hand IT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radley Hand IT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Key Stage 2 Tests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Brampton Village Primary School</a:t>
            </a:r>
          </a:p>
          <a:p>
            <a:endParaRPr lang="en-GB" sz="2000" i="1" dirty="0" smtClean="0">
              <a:latin typeface="Calibri" panose="020F0502020204030204" pitchFamily="34" charset="0"/>
            </a:endParaRPr>
          </a:p>
          <a:p>
            <a:r>
              <a:rPr lang="en-GB" sz="2000" i="1" dirty="0" smtClean="0">
                <a:latin typeface="Calibri" panose="020F0502020204030204" pitchFamily="34" charset="0"/>
              </a:rPr>
              <a:t>March 2018</a:t>
            </a:r>
            <a:endParaRPr lang="en-GB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2151881" cy="20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8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169" y="1124744"/>
            <a:ext cx="7408333" cy="4248471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Calibri" panose="020F0502020204030204" pitchFamily="34" charset="0"/>
              </a:rPr>
              <a:t>Parents and schools will be presented with a scaled score</a:t>
            </a:r>
          </a:p>
          <a:p>
            <a:r>
              <a:rPr lang="en-GB" sz="2200" dirty="0" smtClean="0">
                <a:latin typeface="Calibri" panose="020F0502020204030204" pitchFamily="34" charset="0"/>
              </a:rPr>
              <a:t>A scaled score of 100 will represent the ‘expected standard’</a:t>
            </a:r>
          </a:p>
          <a:p>
            <a:r>
              <a:rPr lang="en-GB" sz="2200" dirty="0" smtClean="0">
                <a:latin typeface="Calibri" panose="020F0502020204030204" pitchFamily="34" charset="0"/>
              </a:rPr>
              <a:t>A pupil’s scaled score will be based on their raw score and it will be translated into a scaled score using a conversion table</a:t>
            </a:r>
          </a:p>
          <a:p>
            <a:r>
              <a:rPr lang="en-GB" sz="2200" dirty="0" smtClean="0">
                <a:latin typeface="Calibri" panose="020F0502020204030204" pitchFamily="34" charset="0"/>
              </a:rPr>
              <a:t>For </a:t>
            </a:r>
            <a:r>
              <a:rPr lang="en-GB" sz="2200" dirty="0">
                <a:latin typeface="Calibri" panose="020F0502020204030204" pitchFamily="34" charset="0"/>
              </a:rPr>
              <a:t>writing you will be told if your child is:</a:t>
            </a:r>
          </a:p>
          <a:p>
            <a:pPr marL="0" indent="0">
              <a:buNone/>
            </a:pPr>
            <a:r>
              <a:rPr lang="en-GB" sz="2200" dirty="0">
                <a:latin typeface="Calibri" panose="020F0502020204030204" pitchFamily="34" charset="0"/>
              </a:rPr>
              <a:t>	working towards the expected standard</a:t>
            </a:r>
          </a:p>
          <a:p>
            <a:pPr marL="0" indent="0">
              <a:buNone/>
            </a:pPr>
            <a:r>
              <a:rPr lang="en-GB" sz="2200" dirty="0" smtClean="0">
                <a:latin typeface="Calibri" panose="020F0502020204030204" pitchFamily="34" charset="0"/>
              </a:rPr>
              <a:t>	working </a:t>
            </a:r>
            <a:r>
              <a:rPr lang="en-GB" sz="2200" dirty="0">
                <a:latin typeface="Calibri" panose="020F0502020204030204" pitchFamily="34" charset="0"/>
              </a:rPr>
              <a:t>at the expected standard</a:t>
            </a:r>
          </a:p>
          <a:p>
            <a:pPr marL="0" indent="0">
              <a:buNone/>
            </a:pPr>
            <a:r>
              <a:rPr lang="en-GB" sz="2200" dirty="0" smtClean="0">
                <a:latin typeface="Calibri" panose="020F0502020204030204" pitchFamily="34" charset="0"/>
              </a:rPr>
              <a:t>	working </a:t>
            </a:r>
            <a:r>
              <a:rPr lang="en-GB" sz="2200" dirty="0">
                <a:latin typeface="Calibri" panose="020F0502020204030204" pitchFamily="34" charset="0"/>
              </a:rPr>
              <a:t>at greater depth within the expected </a:t>
            </a:r>
            <a:r>
              <a:rPr lang="en-GB" sz="2200" dirty="0" smtClean="0">
                <a:latin typeface="Calibri" panose="020F0502020204030204" pitchFamily="34" charset="0"/>
              </a:rPr>
              <a:t>standard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17629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Reporting results: Scaled scores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06" t="30514" r="25019" b="50414"/>
          <a:stretch/>
        </p:blipFill>
        <p:spPr>
          <a:xfrm>
            <a:off x="788638" y="4751356"/>
            <a:ext cx="6414595" cy="1886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630931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2016 figures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1560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195" y="116632"/>
            <a:ext cx="8229600" cy="778098"/>
          </a:xfrm>
        </p:spPr>
        <p:txBody>
          <a:bodyPr/>
          <a:lstStyle/>
          <a:p>
            <a:r>
              <a:rPr lang="en-GB" b="1" cap="none" dirty="0" smtClean="0"/>
              <a:t>How To Help Your Child</a:t>
            </a:r>
            <a:endParaRPr lang="en-GB" b="1" cap="none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49523" y="894730"/>
            <a:ext cx="8496944" cy="4550494"/>
          </a:xfrm>
          <a:prstGeom prst="rect">
            <a:avLst/>
          </a:prstGeom>
        </p:spPr>
        <p:txBody>
          <a:bodyPr/>
          <a:lstStyle/>
          <a:p>
            <a:r>
              <a:rPr lang="en-GB" sz="2200" cap="none" dirty="0" smtClean="0">
                <a:latin typeface="Calibri" panose="020F0502020204030204" pitchFamily="34" charset="0"/>
              </a:rPr>
              <a:t>First and foremost, support and reassure your child that there is nothing to worry about.</a:t>
            </a:r>
          </a:p>
          <a:p>
            <a:r>
              <a:rPr lang="en-GB" sz="2200" cap="none" dirty="0" smtClean="0">
                <a:latin typeface="Calibri" panose="020F0502020204030204" pitchFamily="34" charset="0"/>
              </a:rPr>
              <a:t>They are being taught everything they need to know at school. </a:t>
            </a:r>
          </a:p>
          <a:p>
            <a:r>
              <a:rPr lang="en-GB" sz="2200" cap="none" dirty="0" smtClean="0">
                <a:latin typeface="Calibri" panose="020F0502020204030204" pitchFamily="34" charset="0"/>
              </a:rPr>
              <a:t>They should always just try their best... that’s all we ask of them. </a:t>
            </a:r>
          </a:p>
          <a:p>
            <a:r>
              <a:rPr lang="en-GB" sz="2200" cap="none" dirty="0" smtClean="0">
                <a:latin typeface="Calibri" panose="020F0502020204030204" pitchFamily="34" charset="0"/>
              </a:rPr>
              <a:t>Praise and encourage them.</a:t>
            </a:r>
          </a:p>
          <a:p>
            <a:r>
              <a:rPr lang="en-GB" sz="2200" dirty="0">
                <a:latin typeface="Calibri" panose="020F0502020204030204" pitchFamily="34" charset="0"/>
              </a:rPr>
              <a:t>Ensure that your child has the best possible attendance at school.</a:t>
            </a:r>
          </a:p>
          <a:p>
            <a:r>
              <a:rPr lang="en-GB" sz="2200" dirty="0">
                <a:latin typeface="Calibri" panose="020F0502020204030204" pitchFamily="34" charset="0"/>
              </a:rPr>
              <a:t>Support them with any homework tasks.</a:t>
            </a:r>
          </a:p>
          <a:p>
            <a:r>
              <a:rPr lang="en-GB" sz="2200" dirty="0">
                <a:latin typeface="Calibri" panose="020F0502020204030204" pitchFamily="34" charset="0"/>
              </a:rPr>
              <a:t>It is always good to practise reading, spelling and arithmetic, </a:t>
            </a:r>
            <a:r>
              <a:rPr lang="en-GB" sz="2200" dirty="0" err="1">
                <a:latin typeface="Calibri" panose="020F0502020204030204" pitchFamily="34" charset="0"/>
              </a:rPr>
              <a:t>eg</a:t>
            </a:r>
            <a:r>
              <a:rPr lang="en-GB" sz="2200" dirty="0">
                <a:latin typeface="Calibri" panose="020F0502020204030204" pitchFamily="34" charset="0"/>
              </a:rPr>
              <a:t>, times tables.</a:t>
            </a:r>
          </a:p>
          <a:p>
            <a:r>
              <a:rPr lang="en-GB" sz="2200" dirty="0">
                <a:latin typeface="Calibri" panose="020F0502020204030204" pitchFamily="34" charset="0"/>
              </a:rPr>
              <a:t>Talk with your child about what they have learnt at school and what books they are reading (characters, plot, their opinions </a:t>
            </a:r>
            <a:r>
              <a:rPr lang="en-GB" sz="2200" dirty="0" err="1">
                <a:latin typeface="Calibri" panose="020F0502020204030204" pitchFamily="34" charset="0"/>
              </a:rPr>
              <a:t>etc</a:t>
            </a:r>
            <a:r>
              <a:rPr lang="en-GB" sz="2200" dirty="0">
                <a:latin typeface="Calibri" panose="020F0502020204030204" pitchFamily="34" charset="0"/>
              </a:rPr>
              <a:t>).</a:t>
            </a:r>
          </a:p>
          <a:p>
            <a:r>
              <a:rPr lang="en-GB" sz="2200" dirty="0">
                <a:latin typeface="Calibri" panose="020F0502020204030204" pitchFamily="34" charset="0"/>
              </a:rPr>
              <a:t>Make sure your child has a good sleep and healthy breakfast every morning.</a:t>
            </a:r>
          </a:p>
          <a:p>
            <a:endParaRPr lang="en-GB" sz="2200" cap="none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96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9390" y="116632"/>
            <a:ext cx="8229600" cy="179452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SATs week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>
                <a:latin typeface="Calibri" panose="020F0502020204030204" pitchFamily="34" charset="0"/>
              </a:rPr>
              <a:t>Monday 14</a:t>
            </a:r>
            <a:r>
              <a:rPr lang="en-GB" sz="2700" baseline="30000" dirty="0" smtClean="0">
                <a:latin typeface="Calibri" panose="020F0502020204030204" pitchFamily="34" charset="0"/>
              </a:rPr>
              <a:t>th</a:t>
            </a:r>
            <a:r>
              <a:rPr lang="en-GB" sz="2700" dirty="0" smtClean="0">
                <a:latin typeface="Calibri" panose="020F0502020204030204" pitchFamily="34" charset="0"/>
              </a:rPr>
              <a:t> May – Thursday 17</a:t>
            </a:r>
            <a:r>
              <a:rPr lang="en-GB" sz="2700" baseline="30000" dirty="0" smtClean="0">
                <a:latin typeface="Calibri" panose="020F0502020204030204" pitchFamily="34" charset="0"/>
              </a:rPr>
              <a:t>th</a:t>
            </a:r>
            <a:r>
              <a:rPr lang="en-GB" sz="2700" dirty="0" smtClean="0">
                <a:latin typeface="Calibri" panose="020F0502020204030204" pitchFamily="34" charset="0"/>
              </a:rPr>
              <a:t> May 2018</a:t>
            </a:r>
            <a:endParaRPr lang="en-GB" sz="27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720" t="14300" r="26921" b="29001"/>
          <a:stretch/>
        </p:blipFill>
        <p:spPr>
          <a:xfrm>
            <a:off x="395535" y="1772816"/>
            <a:ext cx="663673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34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2"/>
          </a:xfrm>
        </p:spPr>
        <p:txBody>
          <a:bodyPr/>
          <a:lstStyle/>
          <a:p>
            <a:r>
              <a:rPr lang="en-GB" sz="1600" dirty="0">
                <a:latin typeface="Calibri" panose="020F0502020204030204" pitchFamily="34" charset="0"/>
              </a:rPr>
              <a:t>The reading test is a single paper with questions based on three passages of text. </a:t>
            </a:r>
            <a:endParaRPr lang="en-GB" sz="16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Your </a:t>
            </a:r>
            <a:r>
              <a:rPr lang="en-GB" sz="1600" dirty="0">
                <a:latin typeface="Calibri" panose="020F0502020204030204" pitchFamily="34" charset="0"/>
              </a:rPr>
              <a:t>child will have one hour, including reading time, to complete the test</a:t>
            </a:r>
            <a:r>
              <a:rPr lang="en-GB" sz="16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</a:rPr>
              <a:t>There will be a selection of question types, including:</a:t>
            </a: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</a:rPr>
              <a:t>	</a:t>
            </a:r>
            <a:r>
              <a:rPr lang="en-GB" sz="1600" dirty="0" smtClean="0">
                <a:latin typeface="Calibri" panose="020F0502020204030204" pitchFamily="34" charset="0"/>
              </a:rPr>
              <a:t>Ranking/ordering</a:t>
            </a:r>
            <a:r>
              <a:rPr lang="en-GB" sz="1600" dirty="0">
                <a:latin typeface="Calibri" panose="020F0502020204030204" pitchFamily="34" charset="0"/>
              </a:rPr>
              <a:t>, e.g. ‘Number the events below to show the order </a:t>
            </a:r>
            <a:r>
              <a:rPr lang="en-GB" sz="1600" dirty="0" smtClean="0">
                <a:latin typeface="Calibri" panose="020F0502020204030204" pitchFamily="34" charset="0"/>
              </a:rPr>
              <a:t>in which </a:t>
            </a:r>
            <a:r>
              <a:rPr lang="en-GB" sz="1600" dirty="0">
                <a:latin typeface="Calibri" panose="020F0502020204030204" pitchFamily="34" charset="0"/>
              </a:rPr>
              <a:t>they </a:t>
            </a:r>
            <a:r>
              <a:rPr lang="en-GB" sz="1600" dirty="0" smtClean="0">
                <a:latin typeface="Calibri" panose="020F0502020204030204" pitchFamily="34" charset="0"/>
              </a:rPr>
              <a:t>	happen </a:t>
            </a:r>
            <a:r>
              <a:rPr lang="en-GB" sz="1600" dirty="0">
                <a:latin typeface="Calibri" panose="020F0502020204030204" pitchFamily="34" charset="0"/>
              </a:rPr>
              <a:t>in the story’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	Labelling</a:t>
            </a:r>
            <a:r>
              <a:rPr lang="en-GB" sz="1600" dirty="0">
                <a:latin typeface="Calibri" panose="020F0502020204030204" pitchFamily="34" charset="0"/>
              </a:rPr>
              <a:t>, e.g. ‘Label the text to show the title of the story’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	Find </a:t>
            </a:r>
            <a:r>
              <a:rPr lang="en-GB" sz="1600" dirty="0">
                <a:latin typeface="Calibri" panose="020F0502020204030204" pitchFamily="34" charset="0"/>
              </a:rPr>
              <a:t>and copy, e.g. ‘Find and copy one word that suggests what the weather is like in </a:t>
            </a:r>
            <a:r>
              <a:rPr lang="en-GB" sz="1600" dirty="0" smtClean="0">
                <a:latin typeface="Calibri" panose="020F0502020204030204" pitchFamily="34" charset="0"/>
              </a:rPr>
              <a:t>	the </a:t>
            </a:r>
            <a:r>
              <a:rPr lang="en-GB" sz="1600" dirty="0">
                <a:latin typeface="Calibri" panose="020F0502020204030204" pitchFamily="34" charset="0"/>
              </a:rPr>
              <a:t>story</a:t>
            </a:r>
            <a:r>
              <a:rPr lang="en-GB" sz="1600" dirty="0" smtClean="0">
                <a:latin typeface="Calibri" panose="020F0502020204030204" pitchFamily="34" charset="0"/>
              </a:rPr>
              <a:t>’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	Short </a:t>
            </a:r>
            <a:r>
              <a:rPr lang="en-GB" sz="1600" dirty="0">
                <a:latin typeface="Calibri" panose="020F0502020204030204" pitchFamily="34" charset="0"/>
              </a:rPr>
              <a:t>constructed response, e.g. ‘What does the bear eat?’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	Open-ended </a:t>
            </a:r>
            <a:r>
              <a:rPr lang="en-GB" sz="1600" dirty="0">
                <a:latin typeface="Calibri" panose="020F0502020204030204" pitchFamily="34" charset="0"/>
              </a:rPr>
              <a:t>response, e.g. ‘Look at the sentence that begins Once upon a time. How </a:t>
            </a:r>
            <a:r>
              <a:rPr lang="en-GB" sz="1600" dirty="0" smtClean="0">
                <a:latin typeface="Calibri" panose="020F0502020204030204" pitchFamily="34" charset="0"/>
              </a:rPr>
              <a:t>	does </a:t>
            </a:r>
            <a:r>
              <a:rPr lang="en-GB" sz="1600" dirty="0">
                <a:latin typeface="Calibri" panose="020F0502020204030204" pitchFamily="34" charset="0"/>
              </a:rPr>
              <a:t>the writer increase the tension throughout this paragraph? Explain fully, </a:t>
            </a:r>
            <a:r>
              <a:rPr lang="en-GB" sz="1600" dirty="0" smtClean="0">
                <a:latin typeface="Calibri" panose="020F0502020204030204" pitchFamily="34" charset="0"/>
              </a:rPr>
              <a:t>	referring </a:t>
            </a:r>
            <a:r>
              <a:rPr lang="en-GB" sz="1600" dirty="0">
                <a:latin typeface="Calibri" panose="020F0502020204030204" pitchFamily="34" charset="0"/>
              </a:rPr>
              <a:t>to the text in your answer</a:t>
            </a:r>
            <a:r>
              <a:rPr lang="en-GB" sz="1600" dirty="0" smtClean="0">
                <a:latin typeface="Calibri" panose="020F0502020204030204" pitchFamily="34" charset="0"/>
              </a:rPr>
              <a:t>.’</a:t>
            </a: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Mixture of genres</a:t>
            </a:r>
          </a:p>
          <a:p>
            <a:r>
              <a:rPr lang="en-GB" sz="1600" dirty="0" smtClean="0">
                <a:latin typeface="Calibri" panose="020F0502020204030204" pitchFamily="34" charset="0"/>
              </a:rPr>
              <a:t>The least demanding text will come first, the texts will then increase in difficulty.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KS2 English Reading test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663961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31" y="188640"/>
            <a:ext cx="7773338" cy="7222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cap="none" dirty="0" smtClean="0"/>
              <a:t>Sample Questions</a:t>
            </a:r>
            <a:endParaRPr lang="en-GB" cap="non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925900"/>
            <a:ext cx="4819483" cy="5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994" y="1916832"/>
            <a:ext cx="4038600" cy="45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28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cap="none" dirty="0" smtClean="0"/>
              <a:t>KS2 Writing Assessments</a:t>
            </a:r>
            <a:endParaRPr lang="en-GB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1" y="1772816"/>
            <a:ext cx="8229600" cy="4876800"/>
          </a:xfrm>
          <a:prstGeom prst="rect">
            <a:avLst/>
          </a:prstGeom>
        </p:spPr>
        <p:txBody>
          <a:bodyPr/>
          <a:lstStyle/>
          <a:p>
            <a:r>
              <a:rPr lang="en-GB" sz="2400" cap="none" dirty="0" smtClean="0">
                <a:latin typeface="Calibri" panose="020F0502020204030204" pitchFamily="34" charset="0"/>
              </a:rPr>
              <a:t>There is no written ‘test’.</a:t>
            </a:r>
          </a:p>
          <a:p>
            <a:r>
              <a:rPr lang="en-US" sz="2400" cap="none" dirty="0">
                <a:latin typeface="Calibri" panose="020F0502020204030204" pitchFamily="34" charset="0"/>
              </a:rPr>
              <a:t>No flexibility for pupils who struggle to </a:t>
            </a:r>
            <a:r>
              <a:rPr lang="en-US" sz="2400" cap="none" dirty="0" smtClean="0">
                <a:latin typeface="Calibri" panose="020F0502020204030204" pitchFamily="34" charset="0"/>
              </a:rPr>
              <a:t>spell.</a:t>
            </a:r>
            <a:endParaRPr lang="en-US" sz="2400" cap="none" dirty="0">
              <a:latin typeface="Calibri" panose="020F0502020204030204" pitchFamily="34" charset="0"/>
            </a:endParaRPr>
          </a:p>
          <a:p>
            <a:r>
              <a:rPr lang="en-US" sz="2400" cap="none" dirty="0">
                <a:latin typeface="Calibri" panose="020F0502020204030204" pitchFamily="34" charset="0"/>
              </a:rPr>
              <a:t>Handwriting – unless the child has a physical difficulty, it must be </a:t>
            </a:r>
            <a:r>
              <a:rPr lang="en-US" sz="2400" cap="none" dirty="0" smtClean="0">
                <a:latin typeface="Calibri" panose="020F0502020204030204" pitchFamily="34" charset="0"/>
              </a:rPr>
              <a:t>legible.</a:t>
            </a:r>
            <a:endParaRPr lang="en-GB" sz="2400" cap="none" dirty="0" smtClean="0">
              <a:latin typeface="Calibri" panose="020F0502020204030204" pitchFamily="34" charset="0"/>
            </a:endParaRPr>
          </a:p>
          <a:p>
            <a:r>
              <a:rPr lang="en-GB" sz="2400" cap="none" dirty="0" smtClean="0">
                <a:latin typeface="Calibri" panose="020F0502020204030204" pitchFamily="34" charset="0"/>
              </a:rPr>
              <a:t>Writing judgements are based on teacher assessment only but may be moderated by Local </a:t>
            </a:r>
            <a:r>
              <a:rPr lang="en-GB" sz="2400" cap="none" dirty="0">
                <a:latin typeface="Calibri" panose="020F0502020204030204" pitchFamily="34" charset="0"/>
              </a:rPr>
              <a:t>A</a:t>
            </a:r>
            <a:r>
              <a:rPr lang="en-GB" sz="2400" cap="none" dirty="0" smtClean="0">
                <a:latin typeface="Calibri" panose="020F0502020204030204" pitchFamily="34" charset="0"/>
              </a:rPr>
              <a:t>uthority representatives.</a:t>
            </a:r>
          </a:p>
          <a:p>
            <a:r>
              <a:rPr lang="en-GB" sz="2400" cap="none" dirty="0" smtClean="0">
                <a:latin typeface="Calibri" panose="020F0502020204030204" pitchFamily="34" charset="0"/>
              </a:rPr>
              <a:t>Throughout the year we have been, and will continue to, assess the children’s writing.</a:t>
            </a:r>
          </a:p>
          <a:p>
            <a:r>
              <a:rPr lang="en-GB" sz="2400" dirty="0">
                <a:latin typeface="Calibri" panose="020F0502020204030204" pitchFamily="34" charset="0"/>
              </a:rPr>
              <a:t>Teachers assess whether children are working towards, at or at greater depth within the expected </a:t>
            </a:r>
            <a:r>
              <a:rPr lang="en-GB" sz="2400" dirty="0" smtClean="0">
                <a:latin typeface="Calibri" panose="020F0502020204030204" pitchFamily="34" charset="0"/>
              </a:rPr>
              <a:t>standard.</a:t>
            </a:r>
            <a:endParaRPr lang="en-GB" sz="2400" cap="none" dirty="0" smtClean="0">
              <a:latin typeface="Calibri" panose="020F0502020204030204" pitchFamily="34" charset="0"/>
            </a:endParaRPr>
          </a:p>
          <a:p>
            <a:r>
              <a:rPr lang="en-GB" sz="2400" cap="none" dirty="0" smtClean="0">
                <a:latin typeface="Calibri" panose="020F0502020204030204" pitchFamily="34" charset="0"/>
              </a:rPr>
              <a:t>This continues until the end of the year.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777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864" y="1307196"/>
            <a:ext cx="8630616" cy="453650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Paper 1 – Short answer grammar and punctuation 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    45 minutes 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Paper 2 – Spelling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    Children complete 20 missing word spellings presented in a</a:t>
            </a:r>
            <a:r>
              <a:rPr lang="en-GB" sz="2400" dirty="0"/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sentence.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    </a:t>
            </a:r>
            <a:r>
              <a:rPr lang="en-GB" sz="2400" dirty="0">
                <a:latin typeface="Calibri" panose="020F0502020204030204" pitchFamily="34" charset="0"/>
              </a:rPr>
              <a:t>A</a:t>
            </a:r>
            <a:r>
              <a:rPr lang="en-GB" sz="2400" dirty="0" smtClean="0">
                <a:latin typeface="Calibri" panose="020F0502020204030204" pitchFamily="34" charset="0"/>
              </a:rPr>
              <a:t>pproximately 15 minutes to complete the test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The </a:t>
            </a:r>
            <a:r>
              <a:rPr lang="en-GB" sz="2400" dirty="0">
                <a:latin typeface="Calibri" panose="020F0502020204030204" pitchFamily="34" charset="0"/>
              </a:rPr>
              <a:t>grammar and punctuation test will include two sub-types of questions:</a:t>
            </a: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      	Selected </a:t>
            </a:r>
            <a:r>
              <a:rPr lang="en-GB" sz="2400" dirty="0">
                <a:latin typeface="Calibri" panose="020F0502020204030204" pitchFamily="34" charset="0"/>
              </a:rPr>
              <a:t>response, e.g. ‘Identify the adjectives in the sentence </a:t>
            </a:r>
            <a:r>
              <a:rPr lang="en-GB" sz="2400" dirty="0" smtClean="0">
                <a:latin typeface="Calibri" panose="020F0502020204030204" pitchFamily="34" charset="0"/>
              </a:rPr>
              <a:t>	below</a:t>
            </a:r>
            <a:r>
              <a:rPr lang="en-GB" sz="2400" dirty="0">
                <a:latin typeface="Calibri" panose="020F0502020204030204" pitchFamily="34" charset="0"/>
              </a:rPr>
              <a:t>’</a:t>
            </a: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	Constructed </a:t>
            </a:r>
            <a:r>
              <a:rPr lang="en-GB" sz="2400" dirty="0">
                <a:latin typeface="Calibri" panose="020F0502020204030204" pitchFamily="34" charset="0"/>
              </a:rPr>
              <a:t>response, e.g. ‘Correct/complete/rewrite the </a:t>
            </a:r>
            <a:r>
              <a:rPr lang="en-GB" sz="2400" dirty="0" smtClean="0">
                <a:latin typeface="Calibri" panose="020F0502020204030204" pitchFamily="34" charset="0"/>
              </a:rPr>
              <a:t>	sentence </a:t>
            </a:r>
            <a:r>
              <a:rPr lang="en-GB" sz="2400" dirty="0">
                <a:latin typeface="Calibri" panose="020F0502020204030204" pitchFamily="34" charset="0"/>
              </a:rPr>
              <a:t>below,’ or, ‘The sentence below has an apostrophe </a:t>
            </a:r>
            <a:r>
              <a:rPr lang="en-GB" sz="2400" dirty="0" smtClean="0">
                <a:latin typeface="Calibri" panose="020F0502020204030204" pitchFamily="34" charset="0"/>
              </a:rPr>
              <a:t>	missing</a:t>
            </a:r>
            <a:r>
              <a:rPr lang="en-GB" sz="2400" dirty="0">
                <a:latin typeface="Calibri" panose="020F0502020204030204" pitchFamily="34" charset="0"/>
              </a:rPr>
              <a:t>. Explain why it needs an apostrophe.’</a:t>
            </a:r>
            <a:endParaRPr lang="en-GB" sz="2400" dirty="0" smtClean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KS2 Grammar, Punctuation and Spelling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t="47420" r="10647" b="30755"/>
          <a:stretch/>
        </p:blipFill>
        <p:spPr bwMode="auto">
          <a:xfrm>
            <a:off x="395536" y="5445224"/>
            <a:ext cx="7487253" cy="131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4373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Grammar, Punctuation and Vocabulary Paper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68"/>
          <a:stretch>
            <a:fillRect/>
          </a:stretch>
        </p:blipFill>
        <p:spPr bwMode="auto">
          <a:xfrm>
            <a:off x="914400" y="2324100"/>
            <a:ext cx="732472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7023" y="296885"/>
            <a:ext cx="3446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Sample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2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052736"/>
            <a:ext cx="7408333" cy="4752528"/>
          </a:xfrm>
        </p:spPr>
        <p:txBody>
          <a:bodyPr>
            <a:noAutofit/>
          </a:bodyPr>
          <a:lstStyle/>
          <a:p>
            <a:r>
              <a:rPr lang="en-GB" sz="1600" dirty="0">
                <a:latin typeface="Calibri" panose="020F0502020204030204" pitchFamily="34" charset="0"/>
              </a:rPr>
              <a:t>Children sit three papers in maths: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	Paper </a:t>
            </a:r>
            <a:r>
              <a:rPr lang="en-GB" sz="1600" dirty="0">
                <a:latin typeface="Calibri" panose="020F0502020204030204" pitchFamily="34" charset="0"/>
              </a:rPr>
              <a:t>1: arithmetic, 30 minutes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	Papers </a:t>
            </a:r>
            <a:r>
              <a:rPr lang="en-GB" sz="1600" dirty="0">
                <a:latin typeface="Calibri" panose="020F0502020204030204" pitchFamily="34" charset="0"/>
              </a:rPr>
              <a:t>2 and 3: reasoning, 40 minutes per </a:t>
            </a:r>
            <a:r>
              <a:rPr lang="en-GB" sz="1600" dirty="0" smtClean="0">
                <a:latin typeface="Calibri" panose="020F0502020204030204" pitchFamily="34" charset="0"/>
              </a:rPr>
              <a:t>paper</a:t>
            </a:r>
          </a:p>
          <a:p>
            <a:r>
              <a:rPr lang="en-GB" sz="1600" dirty="0" smtClean="0">
                <a:latin typeface="Calibri" panose="020F0502020204030204" pitchFamily="34" charset="0"/>
              </a:rPr>
              <a:t>Paper </a:t>
            </a:r>
            <a:r>
              <a:rPr lang="en-GB" sz="1600" dirty="0">
                <a:latin typeface="Calibri" panose="020F0502020204030204" pitchFamily="34" charset="0"/>
              </a:rPr>
              <a:t>1 will consist of fixed response questions, where children have to give the correct answer to calculations, including long multiplication and division. This replaces the mental mathematics test</a:t>
            </a:r>
            <a:endParaRPr lang="en-GB" sz="16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Papers </a:t>
            </a:r>
            <a:r>
              <a:rPr lang="en-GB" sz="1600" dirty="0">
                <a:latin typeface="Calibri" panose="020F0502020204030204" pitchFamily="34" charset="0"/>
              </a:rPr>
              <a:t>2 and 3 will involve a number of question types, including: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	Multiple </a:t>
            </a:r>
            <a:r>
              <a:rPr lang="en-GB" sz="1600" dirty="0">
                <a:latin typeface="Calibri" panose="020F0502020204030204" pitchFamily="34" charset="0"/>
              </a:rPr>
              <a:t>choice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	True </a:t>
            </a:r>
            <a:r>
              <a:rPr lang="en-GB" sz="1600" dirty="0">
                <a:latin typeface="Calibri" panose="020F0502020204030204" pitchFamily="34" charset="0"/>
              </a:rPr>
              <a:t>or false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	Constrained </a:t>
            </a:r>
            <a:r>
              <a:rPr lang="en-GB" sz="1600" dirty="0">
                <a:latin typeface="Calibri" panose="020F0502020204030204" pitchFamily="34" charset="0"/>
              </a:rPr>
              <a:t>questions, e.g. giving the answer to a calculation, drawing a </a:t>
            </a:r>
            <a:r>
              <a:rPr lang="en-GB" sz="1600" dirty="0" smtClean="0">
                <a:latin typeface="Calibri" panose="020F0502020204030204" pitchFamily="34" charset="0"/>
              </a:rPr>
              <a:t>	shape </a:t>
            </a:r>
            <a:r>
              <a:rPr lang="en-GB" sz="1600" dirty="0">
                <a:latin typeface="Calibri" panose="020F0502020204030204" pitchFamily="34" charset="0"/>
              </a:rPr>
              <a:t>or </a:t>
            </a:r>
            <a:r>
              <a:rPr lang="en-GB" sz="1600" dirty="0" smtClean="0">
                <a:latin typeface="Calibri" panose="020F0502020204030204" pitchFamily="34" charset="0"/>
              </a:rPr>
              <a:t>completing a </a:t>
            </a:r>
            <a:r>
              <a:rPr lang="en-GB" sz="1600" dirty="0">
                <a:latin typeface="Calibri" panose="020F0502020204030204" pitchFamily="34" charset="0"/>
              </a:rPr>
              <a:t>table or chart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	Less </a:t>
            </a:r>
            <a:r>
              <a:rPr lang="en-GB" sz="1600" dirty="0">
                <a:latin typeface="Calibri" panose="020F0502020204030204" pitchFamily="34" charset="0"/>
              </a:rPr>
              <a:t>constrained questions, where children will have to explain their </a:t>
            </a:r>
            <a:r>
              <a:rPr lang="en-GB" sz="1600" dirty="0" smtClean="0">
                <a:latin typeface="Calibri" panose="020F0502020204030204" pitchFamily="34" charset="0"/>
              </a:rPr>
              <a:t>	approach </a:t>
            </a:r>
            <a:r>
              <a:rPr lang="en-GB" sz="1600" dirty="0">
                <a:latin typeface="Calibri" panose="020F0502020204030204" pitchFamily="34" charset="0"/>
              </a:rPr>
              <a:t>for </a:t>
            </a:r>
            <a:r>
              <a:rPr lang="en-GB" sz="1600" dirty="0" smtClean="0">
                <a:latin typeface="Calibri" panose="020F0502020204030204" pitchFamily="34" charset="0"/>
              </a:rPr>
              <a:t>solving </a:t>
            </a:r>
            <a:r>
              <a:rPr lang="en-GB" sz="1600" dirty="0">
                <a:latin typeface="Calibri" panose="020F0502020204030204" pitchFamily="34" charset="0"/>
              </a:rPr>
              <a:t>a </a:t>
            </a:r>
            <a:r>
              <a:rPr lang="en-GB" sz="1600" dirty="0" smtClean="0">
                <a:latin typeface="Calibri" panose="020F0502020204030204" pitchFamily="34" charset="0"/>
              </a:rPr>
              <a:t>problem</a:t>
            </a:r>
            <a:endParaRPr lang="en-GB" sz="1400" dirty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Questions assess arithmetic knowledge covering: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Addition / Subtraction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Short and long multiplication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Short and long division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Fractions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Decimals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Percentages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97159"/>
            <a:ext cx="8229600" cy="1143000"/>
          </a:xfrm>
        </p:spPr>
        <p:txBody>
          <a:bodyPr/>
          <a:lstStyle/>
          <a:p>
            <a:r>
              <a:rPr lang="en-GB" b="1" dirty="0" smtClean="0"/>
              <a:t>KS2 Mathematics Test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439377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" y="332656"/>
            <a:ext cx="494078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23571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476672"/>
            <a:ext cx="410845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304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onotype Corsiv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422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Bradley Hand ITC</vt:lpstr>
      <vt:lpstr>Calibri</vt:lpstr>
      <vt:lpstr>Comic Sans MS</vt:lpstr>
      <vt:lpstr>Monotype Corsiva</vt:lpstr>
      <vt:lpstr>Default Design</vt:lpstr>
      <vt:lpstr>Key Stage 2 Tests</vt:lpstr>
      <vt:lpstr>SATs week Monday 14th May – Thursday 17th May 2018</vt:lpstr>
      <vt:lpstr>KS2 English Reading test</vt:lpstr>
      <vt:lpstr>Sample Questions</vt:lpstr>
      <vt:lpstr>KS2 Writing Assessments</vt:lpstr>
      <vt:lpstr>KS2 Grammar, Punctuation and Spelling  </vt:lpstr>
      <vt:lpstr>PowerPoint Presentation</vt:lpstr>
      <vt:lpstr>KS2 Mathematics Test</vt:lpstr>
      <vt:lpstr>PowerPoint Presentation</vt:lpstr>
      <vt:lpstr>Reporting results: Scaled scores</vt:lpstr>
      <vt:lpstr>How To Help Your Child</vt:lpstr>
    </vt:vector>
  </TitlesOfParts>
  <Company>Stretham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Deputy Head</dc:creator>
  <cp:lastModifiedBy>Peter Allen</cp:lastModifiedBy>
  <cp:revision>202</cp:revision>
  <cp:lastPrinted>2016-03-01T17:11:24Z</cp:lastPrinted>
  <dcterms:created xsi:type="dcterms:W3CDTF">2003-02-18T18:10:00Z</dcterms:created>
  <dcterms:modified xsi:type="dcterms:W3CDTF">2018-03-22T14:44:02Z</dcterms:modified>
</cp:coreProperties>
</file>