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1165" r:id="rId2"/>
    <p:sldId id="1203" r:id="rId3"/>
    <p:sldId id="1208" r:id="rId4"/>
    <p:sldId id="1198" r:id="rId5"/>
    <p:sldId id="1199" r:id="rId6"/>
    <p:sldId id="1200" r:id="rId7"/>
    <p:sldId id="1201" r:id="rId8"/>
    <p:sldId id="1202" r:id="rId9"/>
    <p:sldId id="1206" r:id="rId10"/>
    <p:sldId id="1205" r:id="rId11"/>
    <p:sldId id="1189" r:id="rId12"/>
    <p:sldId id="1207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i="1"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i="1"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FC2520"/>
    <a:srgbClr val="704AFC"/>
    <a:srgbClr val="D2C6FE"/>
    <a:srgbClr val="9F8CF0"/>
    <a:srgbClr val="CC3399"/>
    <a:srgbClr val="CDE9EF"/>
    <a:srgbClr val="9D83FD"/>
    <a:srgbClr val="4F2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>
      <p:cViewPr varScale="1">
        <p:scale>
          <a:sx n="89" d="100"/>
          <a:sy n="89" d="100"/>
        </p:scale>
        <p:origin x="1219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74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74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7614"/>
            <a:ext cx="2945659" cy="4974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7614"/>
            <a:ext cx="2945659" cy="4974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01404A1-AA83-43B8-ADBF-8AD1178CB7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021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74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74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2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4599"/>
            <a:ext cx="5438140" cy="44674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7614"/>
            <a:ext cx="2945659" cy="4974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7614"/>
            <a:ext cx="2945659" cy="49744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29" tIns="45714" rIns="91429" bIns="45714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0B5CE934-5A3D-4A52-9A05-9B669F9441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92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BDEBA-3DA4-442B-B2F9-F17C842AED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24E19-23F8-483A-A278-742B8A4A84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22ED3-2DBC-4D7B-8B91-BB55496779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94759"/>
            <a:ext cx="927745" cy="90093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32381-6A85-4586-85FE-D3F327A171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E39A4-D9BA-4C61-AFED-893E0FD610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FEF374-F9DC-445C-863F-CB7744FB65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B2C7A-ABE3-4F6D-BC24-E4FA306ABE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01EB2-E12A-4B33-AFC5-0E15244E9A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3695B-CFA9-4990-94DD-F5A15C72CE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61942-D026-4C18-9842-1165487C8C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704AFC"/>
            </a:gs>
            <a:gs pos="16000">
              <a:srgbClr val="D2C6FE"/>
            </a:gs>
            <a:gs pos="69000">
              <a:srgbClr val="C4D6EB"/>
            </a:gs>
            <a:gs pos="85001">
              <a:srgbClr val="FFEBFA"/>
            </a:gs>
            <a:gs pos="100000">
              <a:srgbClr val="D2C6FE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latin typeface="+mn-lt"/>
                <a:cs typeface="+mn-cs"/>
              </a:defRPr>
            </a:lvl1pPr>
          </a:lstStyle>
          <a:p>
            <a:pPr>
              <a:defRPr/>
            </a:pPr>
            <a:fld id="{90FAF62A-256A-47B7-A3A8-9D7D7C9B89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KguN-DnMdI" TargetMode="External"/><Relationship Id="rId2" Type="http://schemas.openxmlformats.org/officeDocument/2006/relationships/hyperlink" Target="https://www.bing.com/videos/search?q=+simply+phonicsblending+phonemes+satpin&amp;&amp;view=detail&amp;mid=43FCA535F237CE8815F443FCA535F237CE8815F4&amp;&amp;FORM=VRDGAR&amp;ru=/videos/search?q%3D%20simply%20phonicsblending%20phonemes%20satpin%26qs%3Dn%26form%3DQBVR%26sp%3D-1%26pq%3Dsimply%20phonicsblending%20phonemes%20satpin%26sc%3D0-38%26sk%3D%26cvid%3D97CEDD4179C2490C90A1AC03EF39438B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+simply+phonicsblending+phonemes+satpin&amp;ru=/videos/search?q%3d%20simply%20phonicsblending%20phonemes%20satpin%26qs%3dn%26form%3dQBVR%26sp%3d-1%26pq%3dsimply%20phonicsblending%20phonemes%20satpin%26sc%3d0-38%26sk%3d%26cvid%3d97CEDD4179C2490C90A1AC03EF39438B&amp;view=detail&amp;mid=272C7EDA4C9A2E26B0F7272C7EDA4C9A2E26B0F7&amp;&amp;FORM=VDRVRV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+simply+phonics+letters+and+their+sounds+phase+3&amp;&amp;view=detail&amp;mid=144DB82838B32347442C144DB82838B32347442C&amp;&amp;FORM=VRDGAR&amp;ru=/videos/search?q%3D%20simply%20phonics%20letters%20and%20their%20sounds%20phase%203%26qs%3Dn%26form%3DQBVR%26sp%3D-1%26pq%3Dsimply%20phonics%20letters%20and%20their%20sounds%20phase%20%26sc%3D0-46%26sk%3D%26cvid%3D7756C485058D456D899EB0B19177A03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Wn-qxUddq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32179" t="45129" r="32181" b="15045"/>
          <a:stretch>
            <a:fillRect/>
          </a:stretch>
        </p:blipFill>
        <p:spPr>
          <a:xfrm>
            <a:off x="2807804" y="476672"/>
            <a:ext cx="3244528" cy="2901683"/>
          </a:xfrm>
        </p:spPr>
      </p:pic>
      <p:sp>
        <p:nvSpPr>
          <p:cNvPr id="15371" name="TextBox 14"/>
          <p:cNvSpPr txBox="1">
            <a:spLocks noChangeArrowheads="1"/>
          </p:cNvSpPr>
          <p:nvPr/>
        </p:nvSpPr>
        <p:spPr bwMode="auto">
          <a:xfrm>
            <a:off x="1477740" y="3573016"/>
            <a:ext cx="59046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3600" b="1" dirty="0" smtClean="0">
                <a:latin typeface="Bradley Hand ITC" pitchFamily="66" charset="0"/>
              </a:rPr>
              <a:t>Phonics and Reading Workshop</a:t>
            </a:r>
          </a:p>
          <a:p>
            <a:pPr algn="ctr"/>
            <a:r>
              <a:rPr lang="en-GB" sz="3600" b="1" dirty="0" smtClean="0">
                <a:latin typeface="Bradley Hand ITC" pitchFamily="66" charset="0"/>
              </a:rPr>
              <a:t>September</a:t>
            </a:r>
            <a:r>
              <a:rPr lang="en-GB" sz="3600" b="1" dirty="0" smtClean="0">
                <a:latin typeface="Bradley Hand ITC" pitchFamily="66" charset="0"/>
              </a:rPr>
              <a:t> 2021</a:t>
            </a:r>
            <a:endParaRPr lang="en-GB" sz="3600" b="1" dirty="0">
              <a:latin typeface="Bradley Hand ITC" pitchFamily="66" charset="0"/>
            </a:endParaRPr>
          </a:p>
          <a:p>
            <a:pPr algn="ctr"/>
            <a:r>
              <a:rPr lang="en-GB" sz="3600" b="1" dirty="0" smtClean="0">
                <a:latin typeface="Bradley Hand ITC" pitchFamily="66" charset="0"/>
              </a:rPr>
              <a:t>Year Reception</a:t>
            </a:r>
            <a:endParaRPr lang="en-GB" sz="3600" b="1" dirty="0">
              <a:latin typeface="Bradley Hand ITC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Comprehension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533" y="119675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When we read books it is really important that as well as the reading skill </a:t>
            </a:r>
            <a:r>
              <a:rPr lang="en-GB" dirty="0" err="1" smtClean="0"/>
              <a:t>e.g</a:t>
            </a:r>
            <a:r>
              <a:rPr lang="en-GB" dirty="0" smtClean="0"/>
              <a:t> blending we support the children understanding of story.  For example:</a:t>
            </a:r>
          </a:p>
          <a:p>
            <a:pPr marL="0" indent="0">
              <a:buNone/>
            </a:pPr>
            <a:r>
              <a:rPr lang="en-GB" dirty="0" smtClean="0"/>
              <a:t>Why do you think that happened?</a:t>
            </a:r>
          </a:p>
          <a:p>
            <a:pPr marL="0" indent="0">
              <a:buNone/>
            </a:pPr>
            <a:r>
              <a:rPr lang="en-GB" dirty="0" smtClean="0"/>
              <a:t>What do you think will happen next?</a:t>
            </a:r>
          </a:p>
          <a:p>
            <a:pPr marL="0" indent="0">
              <a:buNone/>
            </a:pPr>
            <a:r>
              <a:rPr lang="en-GB" dirty="0" smtClean="0"/>
              <a:t>Retelling the story</a:t>
            </a:r>
          </a:p>
          <a:p>
            <a:pPr marL="0" indent="0">
              <a:buNone/>
            </a:pPr>
            <a:r>
              <a:rPr lang="en-GB" dirty="0" smtClean="0"/>
              <a:t>How the characters are feeling</a:t>
            </a:r>
          </a:p>
          <a:p>
            <a:pPr marL="0" indent="0">
              <a:buNone/>
            </a:pPr>
            <a:r>
              <a:rPr lang="en-GB" dirty="0" smtClean="0"/>
              <a:t>Relate it back to their own experiences.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560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Homework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716" y="849448"/>
            <a:ext cx="8229600" cy="4525963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Weekly newsletter – within  the newsletter you will find the sounds we have been learning that week.  Please recap and have fun with theses to support learning.</a:t>
            </a:r>
          </a:p>
          <a:p>
            <a:r>
              <a:rPr lang="en-GB" dirty="0" smtClean="0"/>
              <a:t>Reading books – your child will receive books on </a:t>
            </a:r>
            <a:r>
              <a:rPr lang="en-GB" dirty="0" smtClean="0"/>
              <a:t>Tuesdays and Fridays.  </a:t>
            </a:r>
            <a:r>
              <a:rPr lang="en-GB" dirty="0" smtClean="0"/>
              <a:t>Please enjoy reading at home with your child.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944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High Frequency Words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692696"/>
            <a:ext cx="8229600" cy="5904656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r>
              <a:rPr lang="en-GB" sz="2800" dirty="0" smtClean="0"/>
              <a:t>High Frequency words are words that children will come across frequently. </a:t>
            </a:r>
            <a:r>
              <a:rPr lang="en-GB" sz="2800" dirty="0" smtClean="0"/>
              <a:t>Some of these words can be read by using their phonic skills of segmenting and blending. </a:t>
            </a:r>
            <a:endParaRPr lang="en-GB" sz="2800" dirty="0"/>
          </a:p>
          <a:p>
            <a:r>
              <a:rPr lang="en-GB" sz="2800" dirty="0" smtClean="0"/>
              <a:t>Some of the high frequency words are referred to as ‘tricky words’ which means that they ;tricky’ because they cannot be sounded out. </a:t>
            </a:r>
            <a:endParaRPr lang="en-GB" sz="2800" dirty="0" smtClean="0"/>
          </a:p>
          <a:p>
            <a:r>
              <a:rPr lang="en-GB" sz="2800" dirty="0" smtClean="0"/>
              <a:t>As we start to introduce groups of phonemes we will start to send home some simple high frequency words (containing these sounds) for the children to practise blending to read. 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27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55650" y="836613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smtClean="0">
                <a:solidFill>
                  <a:srgbClr val="00206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Phonics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GB" sz="3200">
              <a:solidFill>
                <a:srgbClr val="002060"/>
              </a:solidFill>
              <a:latin typeface="+mn-lt"/>
              <a:cs typeface="+mn-cs"/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GB" sz="3200">
                <a:solidFill>
                  <a:srgbClr val="002060"/>
                </a:solidFill>
                <a:latin typeface="+mn-lt"/>
                <a:cs typeface="+mn-cs"/>
              </a:rPr>
              <a:t>  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17526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endParaRPr lang="en-GB" sz="3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  <a:defRPr/>
            </a:pPr>
            <a:r>
              <a:rPr lang="en-GB" sz="3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t>   </a:t>
            </a:r>
          </a:p>
        </p:txBody>
      </p:sp>
      <p:sp>
        <p:nvSpPr>
          <p:cNvPr id="10" name="Rectangle 9"/>
          <p:cNvSpPr/>
          <p:nvPr/>
        </p:nvSpPr>
        <p:spPr>
          <a:xfrm rot="19579592">
            <a:off x="1387261" y="2375191"/>
            <a:ext cx="2120090" cy="240065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15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  <a:cs typeface="Arial" charset="0"/>
              </a:rPr>
              <a:t>a</a:t>
            </a: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 rot="1349475">
            <a:off x="1153659" y="3723310"/>
            <a:ext cx="7286625" cy="2400657"/>
          </a:xfrm>
          <a:ln>
            <a:miter lim="800000"/>
            <a:headEnd/>
            <a:tailEnd/>
          </a:ln>
          <a:extLst/>
        </p:spPr>
        <p:txBody>
          <a:bodyPr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sz="15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b</a:t>
            </a:r>
            <a:endParaRPr lang="en-US" sz="15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13" name="Subtitle 11"/>
          <p:cNvSpPr txBox="1">
            <a:spLocks/>
          </p:cNvSpPr>
          <p:nvPr/>
        </p:nvSpPr>
        <p:spPr bwMode="auto">
          <a:xfrm rot="20205762">
            <a:off x="3237860" y="2320788"/>
            <a:ext cx="7286625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n-US" sz="15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  <a:cs typeface="+mn-cs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69497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Phonic Lessons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052736"/>
            <a:ext cx="806489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Within the next few weeks we will start our phonic sessions in class.</a:t>
            </a:r>
          </a:p>
          <a:p>
            <a:endParaRPr lang="en-GB" sz="32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We will teach 3-4 new sounds each week.</a:t>
            </a:r>
          </a:p>
          <a:p>
            <a:r>
              <a:rPr lang="en-GB" sz="3200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200" dirty="0" smtClean="0"/>
              <a:t>Each session will initially last for approximately 10-15 minutes.</a:t>
            </a:r>
          </a:p>
          <a:p>
            <a:endParaRPr lang="en-GB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dirty="0" smtClean="0"/>
              <a:t>The next few slides will look at how phonics is taught. There are some helpful video clip to watch as well. 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7041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/>
            </a:r>
            <a:br>
              <a:rPr lang="en-GB" altLang="en-US" dirty="0" smtClean="0">
                <a:latin typeface="Comic Sans MS" panose="030F0702030302020204" pitchFamily="66" charset="0"/>
              </a:rPr>
            </a:br>
            <a:r>
              <a:rPr lang="en-GB" altLang="en-US" dirty="0" smtClean="0">
                <a:latin typeface="Comic Sans MS" panose="030F0702030302020204" pitchFamily="66" charset="0"/>
              </a:rPr>
              <a:t>Phonemes</a:t>
            </a:r>
            <a:br>
              <a:rPr lang="en-GB" altLang="en-US" dirty="0" smtClean="0">
                <a:latin typeface="Comic Sans MS" panose="030F0702030302020204" pitchFamily="66" charset="0"/>
              </a:rPr>
            </a:br>
            <a:endParaRPr lang="en-GB" alt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33222" y="1268760"/>
            <a:ext cx="8229600" cy="4392613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Phoneme is the official term for ‘sound’</a:t>
            </a:r>
          </a:p>
          <a:p>
            <a:pPr eaLnBrk="1" hangingPunct="1"/>
            <a:endParaRPr lang="en-GB" altLang="en-US" dirty="0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A phoneme is the smallest unit of sound in a word</a:t>
            </a:r>
          </a:p>
          <a:p>
            <a:pPr eaLnBrk="1" hangingPunct="1"/>
            <a:endParaRPr lang="en-GB" altLang="en-US" dirty="0" smtClean="0">
              <a:latin typeface="Comic Sans MS" panose="030F0702030302020204" pitchFamily="66" charset="0"/>
            </a:endParaRPr>
          </a:p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Each phoneme is represented by one or more letters.  For examples </a:t>
            </a:r>
            <a:r>
              <a:rPr lang="en-GB" altLang="en-US" dirty="0" smtClean="0">
                <a:latin typeface="Comic Sans MS" panose="030F0702030302020204" pitchFamily="66" charset="0"/>
                <a:hlinkClick r:id="rId2"/>
              </a:rPr>
              <a:t>click here</a:t>
            </a:r>
            <a:r>
              <a:rPr lang="en-GB" altLang="en-US" dirty="0" smtClean="0">
                <a:latin typeface="Comic Sans MS" panose="030F0702030302020204" pitchFamily="66" charset="0"/>
              </a:rPr>
              <a:t>.</a:t>
            </a:r>
          </a:p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To hear the phonemes </a:t>
            </a:r>
            <a:r>
              <a:rPr lang="en-GB" altLang="en-US" dirty="0" smtClean="0">
                <a:latin typeface="Comic Sans MS" panose="030F0702030302020204" pitchFamily="66" charset="0"/>
                <a:hlinkClick r:id="rId3"/>
              </a:rPr>
              <a:t>click here.</a:t>
            </a:r>
            <a:endParaRPr lang="en-GB" altLang="en-US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620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4213" y="12684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Phonemes in words</a:t>
            </a:r>
          </a:p>
        </p:txBody>
      </p:sp>
      <p:sp>
        <p:nvSpPr>
          <p:cNvPr id="4099" name="TextBox 4"/>
          <p:cNvSpPr txBox="1">
            <a:spLocks noChangeArrowheads="1"/>
          </p:cNvSpPr>
          <p:nvPr/>
        </p:nvSpPr>
        <p:spPr bwMode="auto">
          <a:xfrm>
            <a:off x="971550" y="3429000"/>
            <a:ext cx="2786063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>
                <a:latin typeface="Comic Sans MS" panose="030F0702030302020204" pitchFamily="66" charset="0"/>
              </a:rPr>
              <a:t>cat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>
                <a:latin typeface="Comic Sans MS" panose="030F0702030302020204" pitchFamily="66" charset="0"/>
              </a:rPr>
              <a:t>. . .</a:t>
            </a:r>
          </a:p>
        </p:txBody>
      </p:sp>
      <p:sp>
        <p:nvSpPr>
          <p:cNvPr id="4100" name="Rectangle 5"/>
          <p:cNvSpPr>
            <a:spLocks noChangeArrowheads="1"/>
          </p:cNvSpPr>
          <p:nvPr/>
        </p:nvSpPr>
        <p:spPr bwMode="auto">
          <a:xfrm>
            <a:off x="3286125" y="4429125"/>
            <a:ext cx="207168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mic Sans MS" panose="030F0702030302020204" pitchFamily="66" charset="0"/>
              </a:rPr>
              <a:t>three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 dirty="0">
                <a:latin typeface="Comic Sans MS" panose="030F0702030302020204" pitchFamily="66" charset="0"/>
              </a:rPr>
              <a:t> _ .  _</a:t>
            </a:r>
            <a:endParaRPr lang="en-GB" altLang="en-US" sz="4800" dirty="0">
              <a:latin typeface="Arial" panose="020B0604020202020204" pitchFamily="34" charset="0"/>
            </a:endParaRP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6286500" y="3071813"/>
            <a:ext cx="2000250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>
                <a:latin typeface="Comic Sans MS" panose="030F0702030302020204" pitchFamily="66" charset="0"/>
              </a:rPr>
              <a:t>light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800">
                <a:latin typeface="Comic Sans MS" panose="030F0702030302020204" pitchFamily="66" charset="0"/>
              </a:rPr>
              <a:t>.</a:t>
            </a:r>
            <a:r>
              <a:rPr lang="en-GB" altLang="en-US" sz="2400">
                <a:latin typeface="Comic Sans MS" panose="030F0702030302020204" pitchFamily="66" charset="0"/>
              </a:rPr>
              <a:t> </a:t>
            </a:r>
            <a:r>
              <a:rPr lang="en-GB" altLang="en-US" sz="4800">
                <a:latin typeface="Comic Sans MS" panose="030F0702030302020204" pitchFamily="66" charset="0"/>
              </a:rPr>
              <a:t>__</a:t>
            </a:r>
            <a:r>
              <a:rPr lang="en-GB" altLang="en-US" sz="2400">
                <a:latin typeface="Comic Sans MS" panose="030F0702030302020204" pitchFamily="66" charset="0"/>
              </a:rPr>
              <a:t> </a:t>
            </a:r>
            <a:r>
              <a:rPr lang="en-GB" altLang="en-US" sz="4800">
                <a:latin typeface="Comic Sans MS" panose="030F0702030302020204" pitchFamily="66" charset="0"/>
              </a:rPr>
              <a:t>.</a:t>
            </a:r>
            <a:endParaRPr lang="en-GB" altLang="en-US" sz="4800"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31640" y="6309320"/>
            <a:ext cx="2997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hlinkClick r:id="rId2"/>
              </a:rPr>
              <a:t>Click here for examples</a:t>
            </a:r>
            <a:r>
              <a:rPr lang="en-GB" dirty="0" smtClean="0"/>
              <a:t>. 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404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/>
            </a:r>
            <a:br>
              <a:rPr lang="en-GB" altLang="en-US" dirty="0" smtClean="0">
                <a:latin typeface="Comic Sans MS" panose="030F0702030302020204" pitchFamily="66" charset="0"/>
              </a:rPr>
            </a:br>
            <a:r>
              <a:rPr lang="en-GB" altLang="en-US" dirty="0" smtClean="0">
                <a:latin typeface="Comic Sans MS" panose="030F0702030302020204" pitchFamily="66" charset="0"/>
              </a:rPr>
              <a:t>Phonemes</a:t>
            </a:r>
            <a:br>
              <a:rPr lang="en-GB" altLang="en-US" dirty="0" smtClean="0">
                <a:latin typeface="Comic Sans MS" panose="030F0702030302020204" pitchFamily="66" charset="0"/>
              </a:rPr>
            </a:br>
            <a:endParaRPr lang="en-GB" altLang="en-US" dirty="0" smtClean="0">
              <a:latin typeface="Comic Sans MS" panose="030F0702030302020204" pitchFamily="66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23850" y="1341438"/>
            <a:ext cx="8229600" cy="5040312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There are 44 different phonemes.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en-GB" altLang="en-US" sz="2400" dirty="0" smtClean="0">
                <a:latin typeface="Comic Sans MS" panose="030F0702030302020204" pitchFamily="66" charset="0"/>
              </a:rPr>
              <a:t>The most common or frequently occurring phonemes are taught first-i.e. the individual letter sounds </a:t>
            </a:r>
            <a:r>
              <a:rPr lang="en-GB" altLang="en-US" sz="2400" dirty="0" err="1" smtClean="0">
                <a:latin typeface="Comic Sans MS" panose="030F0702030302020204" pitchFamily="66" charset="0"/>
              </a:rPr>
              <a:t>s,a,t,p,i,n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defRPr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en-GB" altLang="en-US" sz="2400" dirty="0" smtClean="0">
                <a:latin typeface="Comic Sans MS" panose="030F0702030302020204" pitchFamily="66" charset="0"/>
              </a:rPr>
              <a:t>We later teach digraphs and </a:t>
            </a:r>
            <a:r>
              <a:rPr lang="en-GB" altLang="en-US" sz="2400" dirty="0" err="1" smtClean="0">
                <a:latin typeface="Comic Sans MS" panose="030F0702030302020204" pitchFamily="66" charset="0"/>
              </a:rPr>
              <a:t>trigraphs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 i.e. </a:t>
            </a:r>
            <a:r>
              <a:rPr lang="en-GB" altLang="en-US" sz="2400" dirty="0" err="1" smtClean="0">
                <a:latin typeface="Comic Sans MS" panose="030F0702030302020204" pitchFamily="66" charset="0"/>
              </a:rPr>
              <a:t>ai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, </a:t>
            </a:r>
            <a:r>
              <a:rPr lang="en-GB" altLang="en-US" sz="2400" dirty="0" err="1" smtClean="0">
                <a:latin typeface="Comic Sans MS" panose="030F0702030302020204" pitchFamily="66" charset="0"/>
              </a:rPr>
              <a:t>ee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, </a:t>
            </a:r>
            <a:r>
              <a:rPr lang="en-GB" altLang="en-US" sz="2400" dirty="0" err="1" smtClean="0">
                <a:latin typeface="Comic Sans MS" panose="030F0702030302020204" pitchFamily="66" charset="0"/>
              </a:rPr>
              <a:t>igh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, </a:t>
            </a:r>
            <a:r>
              <a:rPr lang="en-GB" altLang="en-US" sz="2400" dirty="0" err="1" smtClean="0">
                <a:latin typeface="Comic Sans MS" panose="030F0702030302020204" pitchFamily="66" charset="0"/>
              </a:rPr>
              <a:t>oa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, </a:t>
            </a:r>
            <a:r>
              <a:rPr lang="en-GB" altLang="en-US" sz="2400" dirty="0" err="1" smtClean="0">
                <a:latin typeface="Comic Sans MS" panose="030F0702030302020204" pitchFamily="66" charset="0"/>
              </a:rPr>
              <a:t>oo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 To hear examples </a:t>
            </a:r>
            <a:r>
              <a:rPr lang="en-GB" altLang="en-US" sz="2400" dirty="0" smtClean="0">
                <a:latin typeface="Comic Sans MS" panose="030F0702030302020204" pitchFamily="66" charset="0"/>
                <a:hlinkClick r:id="rId2"/>
              </a:rPr>
              <a:t>click here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GB" altLang="en-US" sz="2400" dirty="0" smtClean="0"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r>
              <a:rPr lang="en-GB" altLang="en-US" sz="2400" dirty="0" smtClean="0">
                <a:latin typeface="Comic Sans MS" panose="030F0702030302020204" pitchFamily="66" charset="0"/>
              </a:rPr>
              <a:t>‘Pure sounds’ are taught e.g. not adding ‘uh’ to the end of the phoneme. E.g. </a:t>
            </a:r>
            <a:r>
              <a:rPr lang="en-GB" altLang="en-US" sz="2400" dirty="0" err="1" smtClean="0">
                <a:latin typeface="Comic Sans MS" panose="030F0702030302020204" pitchFamily="66" charset="0"/>
              </a:rPr>
              <a:t>buh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, </a:t>
            </a:r>
            <a:r>
              <a:rPr lang="en-GB" altLang="en-US" sz="2400" dirty="0" err="1" smtClean="0">
                <a:latin typeface="Comic Sans MS" panose="030F0702030302020204" pitchFamily="66" charset="0"/>
              </a:rPr>
              <a:t>tuh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, </a:t>
            </a:r>
            <a:r>
              <a:rPr lang="en-GB" altLang="en-US" sz="2400" dirty="0" err="1" smtClean="0">
                <a:latin typeface="Comic Sans MS" panose="030F0702030302020204" pitchFamily="66" charset="0"/>
              </a:rPr>
              <a:t>luh</a:t>
            </a:r>
            <a:r>
              <a:rPr lang="en-GB" altLang="en-US" sz="2400" dirty="0" smtClean="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defRPr/>
            </a:pPr>
            <a:endParaRPr lang="en-GB" altLang="en-US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eaLnBrk="1" hangingPunct="1">
              <a:defRPr/>
            </a:pPr>
            <a:endParaRPr lang="en-GB" altLang="en-US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208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Segmenting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28625" y="2000250"/>
            <a:ext cx="8229600" cy="4525963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Segmenting means listening carefully for each phoneme (sound) in a word and getting them in the right order. </a:t>
            </a:r>
          </a:p>
          <a:p>
            <a:pPr marL="0" indent="0" eaLnBrk="1" hangingPunct="1">
              <a:buNone/>
            </a:pPr>
            <a:r>
              <a:rPr lang="en-GB" altLang="en-US" dirty="0" smtClean="0">
                <a:latin typeface="Comic Sans MS" panose="030F0702030302020204" pitchFamily="66" charset="0"/>
              </a:rPr>
              <a:t>        E.g. c-a-t</a:t>
            </a:r>
          </a:p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At first a child may only hear some of the phonemes in words</a:t>
            </a:r>
          </a:p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For example cat becomes  </a:t>
            </a:r>
            <a:r>
              <a:rPr lang="en-GB" altLang="en-US" dirty="0">
                <a:latin typeface="Comic Sans MS" panose="030F0702030302020204" pitchFamily="66" charset="0"/>
              </a:rPr>
              <a:t>a –</a:t>
            </a:r>
            <a:r>
              <a:rPr lang="en-GB" altLang="en-US" dirty="0" smtClean="0">
                <a:latin typeface="Comic Sans MS" panose="030F0702030302020204" pitchFamily="66" charset="0"/>
              </a:rPr>
              <a:t>t or t</a:t>
            </a:r>
          </a:p>
          <a:p>
            <a:pPr eaLnBrk="1" hangingPunct="1"/>
            <a:endParaRPr lang="en-GB" altLang="en-US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40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Blending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95288" y="1484313"/>
            <a:ext cx="8229600" cy="4897437"/>
          </a:xfrm>
        </p:spPr>
        <p:txBody>
          <a:bodyPr/>
          <a:lstStyle/>
          <a:p>
            <a:pPr eaLnBrk="1" hangingPunct="1"/>
            <a:r>
              <a:rPr lang="en-GB" altLang="en-US" sz="2800" dirty="0" smtClean="0">
                <a:latin typeface="Comic Sans MS" panose="030F0702030302020204" pitchFamily="66" charset="0"/>
              </a:rPr>
              <a:t>Blending means pushing all the phonemes in a word together to read </a:t>
            </a:r>
          </a:p>
          <a:p>
            <a:pPr marL="0" indent="0" eaLnBrk="1" hangingPunct="1">
              <a:buNone/>
            </a:pPr>
            <a:r>
              <a:rPr lang="en-GB" altLang="en-US" sz="2800" dirty="0">
                <a:latin typeface="Comic Sans MS" panose="030F0702030302020204" pitchFamily="66" charset="0"/>
              </a:rPr>
              <a:t> </a:t>
            </a:r>
            <a:r>
              <a:rPr lang="en-GB" altLang="en-US" sz="2800" dirty="0" smtClean="0">
                <a:latin typeface="Comic Sans MS" panose="030F0702030302020204" pitchFamily="66" charset="0"/>
              </a:rPr>
              <a:t>        e.g. d-o-g = dog</a:t>
            </a:r>
          </a:p>
          <a:p>
            <a:pPr eaLnBrk="1" hangingPunct="1"/>
            <a:r>
              <a:rPr lang="en-GB" altLang="en-US" sz="2800" dirty="0" smtClean="0">
                <a:latin typeface="Comic Sans MS" panose="030F0702030302020204" pitchFamily="66" charset="0"/>
              </a:rPr>
              <a:t>At first children find it easier to do this orally, so when you are practising reading segment and blend the words.  We often use robot arms to help us. </a:t>
            </a:r>
          </a:p>
          <a:p>
            <a:pPr eaLnBrk="1" hangingPunct="1"/>
            <a:r>
              <a:rPr lang="en-GB" altLang="en-US" sz="2800" dirty="0" smtClean="0">
                <a:latin typeface="Comic Sans MS" panose="030F0702030302020204" pitchFamily="66" charset="0"/>
              </a:rPr>
              <a:t>In time children will be able to look at the letters / groups of letters in words to read words</a:t>
            </a:r>
          </a:p>
          <a:p>
            <a:pPr eaLnBrk="1" hangingPunct="1"/>
            <a:r>
              <a:rPr lang="en-GB" sz="2800" dirty="0"/>
              <a:t>For </a:t>
            </a:r>
            <a:r>
              <a:rPr lang="en-GB" sz="2800" dirty="0" smtClean="0"/>
              <a:t>blending child friendly version </a:t>
            </a:r>
            <a:r>
              <a:rPr lang="en-GB" sz="2800" dirty="0" smtClean="0">
                <a:hlinkClick r:id="rId2"/>
              </a:rPr>
              <a:t>click here.</a:t>
            </a:r>
            <a:endParaRPr lang="en-GB" sz="2800" dirty="0"/>
          </a:p>
          <a:p>
            <a:pPr eaLnBrk="1" hangingPunct="1"/>
            <a:endParaRPr lang="en-GB" altLang="en-US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eaLnBrk="1" hangingPunct="1"/>
            <a:endParaRPr lang="en-GB" altLang="en-US" dirty="0" smtClean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41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in school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r>
              <a:rPr lang="en-GB" sz="2800" dirty="0"/>
              <a:t>Whole class </a:t>
            </a:r>
            <a:r>
              <a:rPr lang="en-GB" sz="2800" dirty="0" smtClean="0"/>
              <a:t>shared reading</a:t>
            </a:r>
            <a:r>
              <a:rPr lang="en-GB" sz="2800" dirty="0"/>
              <a:t>.</a:t>
            </a:r>
          </a:p>
          <a:p>
            <a:r>
              <a:rPr lang="en-GB" sz="2800" dirty="0" smtClean="0"/>
              <a:t>Guided reading. On a regular basis children read in small groups, having a particular focus such as pointy finger, sound recognition, picture clues and blending.</a:t>
            </a:r>
          </a:p>
          <a:p>
            <a:r>
              <a:rPr lang="en-GB" sz="2800" dirty="0" smtClean="0"/>
              <a:t>During child initiated learning children have access to book areas, big books, interactive boards, and CD books.</a:t>
            </a:r>
          </a:p>
          <a:p>
            <a:r>
              <a:rPr lang="en-GB" sz="2800" dirty="0" smtClean="0"/>
              <a:t>Cross curricular reading in and around the classroom.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5971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6151</TotalTime>
  <Words>611</Words>
  <Application>Microsoft Office PowerPoint</Application>
  <PresentationFormat>On-screen Show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Bradley Hand ITC</vt:lpstr>
      <vt:lpstr>Comic Sans MS</vt:lpstr>
      <vt:lpstr>Default Design</vt:lpstr>
      <vt:lpstr>PowerPoint Presentation</vt:lpstr>
      <vt:lpstr>Phonics</vt:lpstr>
      <vt:lpstr>Phonic Lessons</vt:lpstr>
      <vt:lpstr> Phonemes </vt:lpstr>
      <vt:lpstr>Phonemes in words</vt:lpstr>
      <vt:lpstr> Phonemes </vt:lpstr>
      <vt:lpstr>Segmenting</vt:lpstr>
      <vt:lpstr>Blending</vt:lpstr>
      <vt:lpstr>Reading in school</vt:lpstr>
      <vt:lpstr>Comprehension</vt:lpstr>
      <vt:lpstr>Homework</vt:lpstr>
      <vt:lpstr>High Frequency Words</vt:lpstr>
    </vt:vector>
  </TitlesOfParts>
  <Company>Bury 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Jenny Cook</dc:creator>
  <cp:lastModifiedBy>Aisha Eason</cp:lastModifiedBy>
  <cp:revision>616</cp:revision>
  <cp:lastPrinted>2019-09-19T15:25:47Z</cp:lastPrinted>
  <dcterms:created xsi:type="dcterms:W3CDTF">2005-04-24T15:47:38Z</dcterms:created>
  <dcterms:modified xsi:type="dcterms:W3CDTF">2021-09-23T10:47:12Z</dcterms:modified>
</cp:coreProperties>
</file>